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1" r:id="rId5"/>
    <p:sldId id="260" r:id="rId6"/>
    <p:sldId id="262" r:id="rId7"/>
    <p:sldId id="263"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30"/>
    <p:restoredTop sz="94599"/>
  </p:normalViewPr>
  <p:slideViewPr>
    <p:cSldViewPr snapToGrid="0" snapToObjects="1">
      <p:cViewPr varScale="1">
        <p:scale>
          <a:sx n="112" d="100"/>
          <a:sy n="112" d="100"/>
        </p:scale>
        <p:origin x="2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D5179-F51A-574F-83EC-20A785D5F7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6C8FF9-3FC1-F64D-8734-FC78E248DD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96447C-EDFD-4B41-BBB7-2DF8F63047C4}"/>
              </a:ext>
            </a:extLst>
          </p:cNvPr>
          <p:cNvSpPr>
            <a:spLocks noGrp="1"/>
          </p:cNvSpPr>
          <p:nvPr>
            <p:ph type="dt" sz="half" idx="10"/>
          </p:nvPr>
        </p:nvSpPr>
        <p:spPr/>
        <p:txBody>
          <a:bodyPr/>
          <a:lstStyle/>
          <a:p>
            <a:fld id="{AFEDE552-4722-8F4A-8FC5-AF59B4B8508B}" type="datetimeFigureOut">
              <a:rPr lang="en-US" smtClean="0"/>
              <a:t>6/10/21</a:t>
            </a:fld>
            <a:endParaRPr lang="en-US"/>
          </a:p>
        </p:txBody>
      </p:sp>
      <p:sp>
        <p:nvSpPr>
          <p:cNvPr id="5" name="Footer Placeholder 4">
            <a:extLst>
              <a:ext uri="{FF2B5EF4-FFF2-40B4-BE49-F238E27FC236}">
                <a16:creationId xmlns:a16="http://schemas.microsoft.com/office/drawing/2014/main" id="{D91E1E11-569E-2048-AA8F-F76D2944C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6BB96C-DF16-0B4E-B81E-DB9432706769}"/>
              </a:ext>
            </a:extLst>
          </p:cNvPr>
          <p:cNvSpPr>
            <a:spLocks noGrp="1"/>
          </p:cNvSpPr>
          <p:nvPr>
            <p:ph type="sldNum" sz="quarter" idx="12"/>
          </p:nvPr>
        </p:nvSpPr>
        <p:spPr/>
        <p:txBody>
          <a:bodyPr/>
          <a:lstStyle/>
          <a:p>
            <a:fld id="{DE5E6AFF-4A3B-4F42-B636-5D1CDA617181}" type="slidenum">
              <a:rPr lang="en-US" smtClean="0"/>
              <a:t>‹#›</a:t>
            </a:fld>
            <a:endParaRPr lang="en-US"/>
          </a:p>
        </p:txBody>
      </p:sp>
    </p:spTree>
    <p:extLst>
      <p:ext uri="{BB962C8B-B14F-4D97-AF65-F5344CB8AC3E}">
        <p14:creationId xmlns:p14="http://schemas.microsoft.com/office/powerpoint/2010/main" val="645225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5BF74-0524-4940-9415-78CAAEF65B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BBCF5C-628B-0844-8E24-2C27B123EFD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25812-F918-8E4C-93CC-D77947C443D3}"/>
              </a:ext>
            </a:extLst>
          </p:cNvPr>
          <p:cNvSpPr>
            <a:spLocks noGrp="1"/>
          </p:cNvSpPr>
          <p:nvPr>
            <p:ph type="dt" sz="half" idx="10"/>
          </p:nvPr>
        </p:nvSpPr>
        <p:spPr/>
        <p:txBody>
          <a:bodyPr/>
          <a:lstStyle/>
          <a:p>
            <a:fld id="{AFEDE552-4722-8F4A-8FC5-AF59B4B8508B}" type="datetimeFigureOut">
              <a:rPr lang="en-US" smtClean="0"/>
              <a:t>6/10/21</a:t>
            </a:fld>
            <a:endParaRPr lang="en-US"/>
          </a:p>
        </p:txBody>
      </p:sp>
      <p:sp>
        <p:nvSpPr>
          <p:cNvPr id="5" name="Footer Placeholder 4">
            <a:extLst>
              <a:ext uri="{FF2B5EF4-FFF2-40B4-BE49-F238E27FC236}">
                <a16:creationId xmlns:a16="http://schemas.microsoft.com/office/drawing/2014/main" id="{59A011DB-45A6-D94C-82C5-118C3A71F0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2868C2-9B1D-2E44-BB1C-DE446CD32298}"/>
              </a:ext>
            </a:extLst>
          </p:cNvPr>
          <p:cNvSpPr>
            <a:spLocks noGrp="1"/>
          </p:cNvSpPr>
          <p:nvPr>
            <p:ph type="sldNum" sz="quarter" idx="12"/>
          </p:nvPr>
        </p:nvSpPr>
        <p:spPr/>
        <p:txBody>
          <a:bodyPr/>
          <a:lstStyle/>
          <a:p>
            <a:fld id="{DE5E6AFF-4A3B-4F42-B636-5D1CDA617181}" type="slidenum">
              <a:rPr lang="en-US" smtClean="0"/>
              <a:t>‹#›</a:t>
            </a:fld>
            <a:endParaRPr lang="en-US"/>
          </a:p>
        </p:txBody>
      </p:sp>
    </p:spTree>
    <p:extLst>
      <p:ext uri="{BB962C8B-B14F-4D97-AF65-F5344CB8AC3E}">
        <p14:creationId xmlns:p14="http://schemas.microsoft.com/office/powerpoint/2010/main" val="1165147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25584A-D2A2-464D-B976-5F39AF817C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E53B27-DEBA-BE41-A804-EDD5DB6DBC3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43DE25-2842-BD43-84AF-AD3DBE034529}"/>
              </a:ext>
            </a:extLst>
          </p:cNvPr>
          <p:cNvSpPr>
            <a:spLocks noGrp="1"/>
          </p:cNvSpPr>
          <p:nvPr>
            <p:ph type="dt" sz="half" idx="10"/>
          </p:nvPr>
        </p:nvSpPr>
        <p:spPr/>
        <p:txBody>
          <a:bodyPr/>
          <a:lstStyle/>
          <a:p>
            <a:fld id="{AFEDE552-4722-8F4A-8FC5-AF59B4B8508B}" type="datetimeFigureOut">
              <a:rPr lang="en-US" smtClean="0"/>
              <a:t>6/10/21</a:t>
            </a:fld>
            <a:endParaRPr lang="en-US"/>
          </a:p>
        </p:txBody>
      </p:sp>
      <p:sp>
        <p:nvSpPr>
          <p:cNvPr id="5" name="Footer Placeholder 4">
            <a:extLst>
              <a:ext uri="{FF2B5EF4-FFF2-40B4-BE49-F238E27FC236}">
                <a16:creationId xmlns:a16="http://schemas.microsoft.com/office/drawing/2014/main" id="{4E0BDE73-FD4E-C946-B995-CB5C24582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A6770-3A6A-D842-BEFC-99A8774DE8BA}"/>
              </a:ext>
            </a:extLst>
          </p:cNvPr>
          <p:cNvSpPr>
            <a:spLocks noGrp="1"/>
          </p:cNvSpPr>
          <p:nvPr>
            <p:ph type="sldNum" sz="quarter" idx="12"/>
          </p:nvPr>
        </p:nvSpPr>
        <p:spPr/>
        <p:txBody>
          <a:bodyPr/>
          <a:lstStyle/>
          <a:p>
            <a:fld id="{DE5E6AFF-4A3B-4F42-B636-5D1CDA617181}" type="slidenum">
              <a:rPr lang="en-US" smtClean="0"/>
              <a:t>‹#›</a:t>
            </a:fld>
            <a:endParaRPr lang="en-US"/>
          </a:p>
        </p:txBody>
      </p:sp>
    </p:spTree>
    <p:extLst>
      <p:ext uri="{BB962C8B-B14F-4D97-AF65-F5344CB8AC3E}">
        <p14:creationId xmlns:p14="http://schemas.microsoft.com/office/powerpoint/2010/main" val="179320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F7A65-E66E-3741-BD0D-13A88DD372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93DE65-00B1-A549-81AA-C402A9BE31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BDB621-1AED-3B49-86A3-1A437F75E951}"/>
              </a:ext>
            </a:extLst>
          </p:cNvPr>
          <p:cNvSpPr>
            <a:spLocks noGrp="1"/>
          </p:cNvSpPr>
          <p:nvPr>
            <p:ph type="dt" sz="half" idx="10"/>
          </p:nvPr>
        </p:nvSpPr>
        <p:spPr/>
        <p:txBody>
          <a:bodyPr/>
          <a:lstStyle/>
          <a:p>
            <a:fld id="{AFEDE552-4722-8F4A-8FC5-AF59B4B8508B}" type="datetimeFigureOut">
              <a:rPr lang="en-US" smtClean="0"/>
              <a:t>6/10/21</a:t>
            </a:fld>
            <a:endParaRPr lang="en-US"/>
          </a:p>
        </p:txBody>
      </p:sp>
      <p:sp>
        <p:nvSpPr>
          <p:cNvPr id="5" name="Footer Placeholder 4">
            <a:extLst>
              <a:ext uri="{FF2B5EF4-FFF2-40B4-BE49-F238E27FC236}">
                <a16:creationId xmlns:a16="http://schemas.microsoft.com/office/drawing/2014/main" id="{9D82EDD0-4BA9-264F-AAC6-430FF24750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60305F-1CBB-0A46-B41C-5B52DEE1F8A6}"/>
              </a:ext>
            </a:extLst>
          </p:cNvPr>
          <p:cNvSpPr>
            <a:spLocks noGrp="1"/>
          </p:cNvSpPr>
          <p:nvPr>
            <p:ph type="sldNum" sz="quarter" idx="12"/>
          </p:nvPr>
        </p:nvSpPr>
        <p:spPr/>
        <p:txBody>
          <a:bodyPr/>
          <a:lstStyle/>
          <a:p>
            <a:fld id="{DE5E6AFF-4A3B-4F42-B636-5D1CDA617181}" type="slidenum">
              <a:rPr lang="en-US" smtClean="0"/>
              <a:t>‹#›</a:t>
            </a:fld>
            <a:endParaRPr lang="en-US"/>
          </a:p>
        </p:txBody>
      </p:sp>
    </p:spTree>
    <p:extLst>
      <p:ext uri="{BB962C8B-B14F-4D97-AF65-F5344CB8AC3E}">
        <p14:creationId xmlns:p14="http://schemas.microsoft.com/office/powerpoint/2010/main" val="243790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8F7D8-22BE-B141-A479-0AC049FC7A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93D1AA-E50B-BB46-80A0-507CAACE9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B026A2-CD61-D84E-AF04-A522A4FEDD7D}"/>
              </a:ext>
            </a:extLst>
          </p:cNvPr>
          <p:cNvSpPr>
            <a:spLocks noGrp="1"/>
          </p:cNvSpPr>
          <p:nvPr>
            <p:ph type="dt" sz="half" idx="10"/>
          </p:nvPr>
        </p:nvSpPr>
        <p:spPr/>
        <p:txBody>
          <a:bodyPr/>
          <a:lstStyle/>
          <a:p>
            <a:fld id="{AFEDE552-4722-8F4A-8FC5-AF59B4B8508B}" type="datetimeFigureOut">
              <a:rPr lang="en-US" smtClean="0"/>
              <a:t>6/10/21</a:t>
            </a:fld>
            <a:endParaRPr lang="en-US"/>
          </a:p>
        </p:txBody>
      </p:sp>
      <p:sp>
        <p:nvSpPr>
          <p:cNvPr id="5" name="Footer Placeholder 4">
            <a:extLst>
              <a:ext uri="{FF2B5EF4-FFF2-40B4-BE49-F238E27FC236}">
                <a16:creationId xmlns:a16="http://schemas.microsoft.com/office/drawing/2014/main" id="{844F0B8C-76DE-A04D-BD46-A2730A823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386B89-39DE-534F-BA4A-2DACB3BA834A}"/>
              </a:ext>
            </a:extLst>
          </p:cNvPr>
          <p:cNvSpPr>
            <a:spLocks noGrp="1"/>
          </p:cNvSpPr>
          <p:nvPr>
            <p:ph type="sldNum" sz="quarter" idx="12"/>
          </p:nvPr>
        </p:nvSpPr>
        <p:spPr/>
        <p:txBody>
          <a:bodyPr/>
          <a:lstStyle/>
          <a:p>
            <a:fld id="{DE5E6AFF-4A3B-4F42-B636-5D1CDA617181}" type="slidenum">
              <a:rPr lang="en-US" smtClean="0"/>
              <a:t>‹#›</a:t>
            </a:fld>
            <a:endParaRPr lang="en-US"/>
          </a:p>
        </p:txBody>
      </p:sp>
    </p:spTree>
    <p:extLst>
      <p:ext uri="{BB962C8B-B14F-4D97-AF65-F5344CB8AC3E}">
        <p14:creationId xmlns:p14="http://schemas.microsoft.com/office/powerpoint/2010/main" val="334975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6B1A5-AAA6-3040-8EAF-95EF6C8C4E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DBE3C7-1F31-7344-93C0-CF7BE2F513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5E928F-33E4-F649-B48A-E95EE3D1C84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0D5DAF-A740-6C40-85D7-90F1C18230FD}"/>
              </a:ext>
            </a:extLst>
          </p:cNvPr>
          <p:cNvSpPr>
            <a:spLocks noGrp="1"/>
          </p:cNvSpPr>
          <p:nvPr>
            <p:ph type="dt" sz="half" idx="10"/>
          </p:nvPr>
        </p:nvSpPr>
        <p:spPr/>
        <p:txBody>
          <a:bodyPr/>
          <a:lstStyle/>
          <a:p>
            <a:fld id="{AFEDE552-4722-8F4A-8FC5-AF59B4B8508B}" type="datetimeFigureOut">
              <a:rPr lang="en-US" smtClean="0"/>
              <a:t>6/10/21</a:t>
            </a:fld>
            <a:endParaRPr lang="en-US"/>
          </a:p>
        </p:txBody>
      </p:sp>
      <p:sp>
        <p:nvSpPr>
          <p:cNvPr id="6" name="Footer Placeholder 5">
            <a:extLst>
              <a:ext uri="{FF2B5EF4-FFF2-40B4-BE49-F238E27FC236}">
                <a16:creationId xmlns:a16="http://schemas.microsoft.com/office/drawing/2014/main" id="{081FEEA4-ABF9-D145-B0FE-B8753F8296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B5748F-1E2C-AA41-8EB3-0A24433CA8A7}"/>
              </a:ext>
            </a:extLst>
          </p:cNvPr>
          <p:cNvSpPr>
            <a:spLocks noGrp="1"/>
          </p:cNvSpPr>
          <p:nvPr>
            <p:ph type="sldNum" sz="quarter" idx="12"/>
          </p:nvPr>
        </p:nvSpPr>
        <p:spPr/>
        <p:txBody>
          <a:bodyPr/>
          <a:lstStyle/>
          <a:p>
            <a:fld id="{DE5E6AFF-4A3B-4F42-B636-5D1CDA617181}" type="slidenum">
              <a:rPr lang="en-US" smtClean="0"/>
              <a:t>‹#›</a:t>
            </a:fld>
            <a:endParaRPr lang="en-US"/>
          </a:p>
        </p:txBody>
      </p:sp>
    </p:spTree>
    <p:extLst>
      <p:ext uri="{BB962C8B-B14F-4D97-AF65-F5344CB8AC3E}">
        <p14:creationId xmlns:p14="http://schemas.microsoft.com/office/powerpoint/2010/main" val="2856551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B8E11-455C-1648-AD1E-5DCC444C02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C55AB6-AA9E-954D-95F7-1EB3296CD7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0968F4A-963E-C345-933B-590C23C49EF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193C07-EC63-5B43-BC70-C09DB35ED5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736B14E-6A86-134A-B1F0-FD0BA4397E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8F8D08-4240-1640-84F0-462730839EAB}"/>
              </a:ext>
            </a:extLst>
          </p:cNvPr>
          <p:cNvSpPr>
            <a:spLocks noGrp="1"/>
          </p:cNvSpPr>
          <p:nvPr>
            <p:ph type="dt" sz="half" idx="10"/>
          </p:nvPr>
        </p:nvSpPr>
        <p:spPr/>
        <p:txBody>
          <a:bodyPr/>
          <a:lstStyle/>
          <a:p>
            <a:fld id="{AFEDE552-4722-8F4A-8FC5-AF59B4B8508B}" type="datetimeFigureOut">
              <a:rPr lang="en-US" smtClean="0"/>
              <a:t>6/10/21</a:t>
            </a:fld>
            <a:endParaRPr lang="en-US"/>
          </a:p>
        </p:txBody>
      </p:sp>
      <p:sp>
        <p:nvSpPr>
          <p:cNvPr id="8" name="Footer Placeholder 7">
            <a:extLst>
              <a:ext uri="{FF2B5EF4-FFF2-40B4-BE49-F238E27FC236}">
                <a16:creationId xmlns:a16="http://schemas.microsoft.com/office/drawing/2014/main" id="{D7A35223-6DCD-D642-8F62-80EF225456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B608D6-6DFB-A44C-9EC5-2F1912285B8E}"/>
              </a:ext>
            </a:extLst>
          </p:cNvPr>
          <p:cNvSpPr>
            <a:spLocks noGrp="1"/>
          </p:cNvSpPr>
          <p:nvPr>
            <p:ph type="sldNum" sz="quarter" idx="12"/>
          </p:nvPr>
        </p:nvSpPr>
        <p:spPr/>
        <p:txBody>
          <a:bodyPr/>
          <a:lstStyle/>
          <a:p>
            <a:fld id="{DE5E6AFF-4A3B-4F42-B636-5D1CDA617181}" type="slidenum">
              <a:rPr lang="en-US" smtClean="0"/>
              <a:t>‹#›</a:t>
            </a:fld>
            <a:endParaRPr lang="en-US"/>
          </a:p>
        </p:txBody>
      </p:sp>
    </p:spTree>
    <p:extLst>
      <p:ext uri="{BB962C8B-B14F-4D97-AF65-F5344CB8AC3E}">
        <p14:creationId xmlns:p14="http://schemas.microsoft.com/office/powerpoint/2010/main" val="291684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A159-EF75-A04D-AABE-C52F5D57E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90D6A-3130-0648-BB4A-1CEE949FD1FD}"/>
              </a:ext>
            </a:extLst>
          </p:cNvPr>
          <p:cNvSpPr>
            <a:spLocks noGrp="1"/>
          </p:cNvSpPr>
          <p:nvPr>
            <p:ph type="dt" sz="half" idx="10"/>
          </p:nvPr>
        </p:nvSpPr>
        <p:spPr/>
        <p:txBody>
          <a:bodyPr/>
          <a:lstStyle/>
          <a:p>
            <a:fld id="{AFEDE552-4722-8F4A-8FC5-AF59B4B8508B}" type="datetimeFigureOut">
              <a:rPr lang="en-US" smtClean="0"/>
              <a:t>6/10/21</a:t>
            </a:fld>
            <a:endParaRPr lang="en-US"/>
          </a:p>
        </p:txBody>
      </p:sp>
      <p:sp>
        <p:nvSpPr>
          <p:cNvPr id="4" name="Footer Placeholder 3">
            <a:extLst>
              <a:ext uri="{FF2B5EF4-FFF2-40B4-BE49-F238E27FC236}">
                <a16:creationId xmlns:a16="http://schemas.microsoft.com/office/drawing/2014/main" id="{C9C82CF9-DF3E-4944-BF6E-D2529C3606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D106C5-D4EE-AB44-B302-184278435991}"/>
              </a:ext>
            </a:extLst>
          </p:cNvPr>
          <p:cNvSpPr>
            <a:spLocks noGrp="1"/>
          </p:cNvSpPr>
          <p:nvPr>
            <p:ph type="sldNum" sz="quarter" idx="12"/>
          </p:nvPr>
        </p:nvSpPr>
        <p:spPr/>
        <p:txBody>
          <a:bodyPr/>
          <a:lstStyle/>
          <a:p>
            <a:fld id="{DE5E6AFF-4A3B-4F42-B636-5D1CDA617181}" type="slidenum">
              <a:rPr lang="en-US" smtClean="0"/>
              <a:t>‹#›</a:t>
            </a:fld>
            <a:endParaRPr lang="en-US"/>
          </a:p>
        </p:txBody>
      </p:sp>
    </p:spTree>
    <p:extLst>
      <p:ext uri="{BB962C8B-B14F-4D97-AF65-F5344CB8AC3E}">
        <p14:creationId xmlns:p14="http://schemas.microsoft.com/office/powerpoint/2010/main" val="157205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A8ADEF-27E4-C54C-9274-17930907E363}"/>
              </a:ext>
            </a:extLst>
          </p:cNvPr>
          <p:cNvSpPr>
            <a:spLocks noGrp="1"/>
          </p:cNvSpPr>
          <p:nvPr>
            <p:ph type="dt" sz="half" idx="10"/>
          </p:nvPr>
        </p:nvSpPr>
        <p:spPr/>
        <p:txBody>
          <a:bodyPr/>
          <a:lstStyle/>
          <a:p>
            <a:fld id="{AFEDE552-4722-8F4A-8FC5-AF59B4B8508B}" type="datetimeFigureOut">
              <a:rPr lang="en-US" smtClean="0"/>
              <a:t>6/10/21</a:t>
            </a:fld>
            <a:endParaRPr lang="en-US"/>
          </a:p>
        </p:txBody>
      </p:sp>
      <p:sp>
        <p:nvSpPr>
          <p:cNvPr id="3" name="Footer Placeholder 2">
            <a:extLst>
              <a:ext uri="{FF2B5EF4-FFF2-40B4-BE49-F238E27FC236}">
                <a16:creationId xmlns:a16="http://schemas.microsoft.com/office/drawing/2014/main" id="{1CCC09D0-282F-7D41-B5CB-1D328B5FEF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A649D1-C80C-D643-BF18-2B869021207E}"/>
              </a:ext>
            </a:extLst>
          </p:cNvPr>
          <p:cNvSpPr>
            <a:spLocks noGrp="1"/>
          </p:cNvSpPr>
          <p:nvPr>
            <p:ph type="sldNum" sz="quarter" idx="12"/>
          </p:nvPr>
        </p:nvSpPr>
        <p:spPr/>
        <p:txBody>
          <a:bodyPr/>
          <a:lstStyle/>
          <a:p>
            <a:fld id="{DE5E6AFF-4A3B-4F42-B636-5D1CDA617181}" type="slidenum">
              <a:rPr lang="en-US" smtClean="0"/>
              <a:t>‹#›</a:t>
            </a:fld>
            <a:endParaRPr lang="en-US"/>
          </a:p>
        </p:txBody>
      </p:sp>
    </p:spTree>
    <p:extLst>
      <p:ext uri="{BB962C8B-B14F-4D97-AF65-F5344CB8AC3E}">
        <p14:creationId xmlns:p14="http://schemas.microsoft.com/office/powerpoint/2010/main" val="1273330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570FA-080B-BA4D-A480-5E54E5F498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6C4FE0-DB7A-3149-AB53-A3DC465FF7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C6FD8F-BBD3-3349-AFD4-C6E6F95A5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CC240D-9E27-8B42-A046-FAEB7F502ECF}"/>
              </a:ext>
            </a:extLst>
          </p:cNvPr>
          <p:cNvSpPr>
            <a:spLocks noGrp="1"/>
          </p:cNvSpPr>
          <p:nvPr>
            <p:ph type="dt" sz="half" idx="10"/>
          </p:nvPr>
        </p:nvSpPr>
        <p:spPr/>
        <p:txBody>
          <a:bodyPr/>
          <a:lstStyle/>
          <a:p>
            <a:fld id="{AFEDE552-4722-8F4A-8FC5-AF59B4B8508B}" type="datetimeFigureOut">
              <a:rPr lang="en-US" smtClean="0"/>
              <a:t>6/10/21</a:t>
            </a:fld>
            <a:endParaRPr lang="en-US"/>
          </a:p>
        </p:txBody>
      </p:sp>
      <p:sp>
        <p:nvSpPr>
          <p:cNvPr id="6" name="Footer Placeholder 5">
            <a:extLst>
              <a:ext uri="{FF2B5EF4-FFF2-40B4-BE49-F238E27FC236}">
                <a16:creationId xmlns:a16="http://schemas.microsoft.com/office/drawing/2014/main" id="{7F28112B-33D7-9546-98F7-2CE0E5BE83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68E521-13AE-2A4F-B13E-834FD137EED4}"/>
              </a:ext>
            </a:extLst>
          </p:cNvPr>
          <p:cNvSpPr>
            <a:spLocks noGrp="1"/>
          </p:cNvSpPr>
          <p:nvPr>
            <p:ph type="sldNum" sz="quarter" idx="12"/>
          </p:nvPr>
        </p:nvSpPr>
        <p:spPr/>
        <p:txBody>
          <a:bodyPr/>
          <a:lstStyle/>
          <a:p>
            <a:fld id="{DE5E6AFF-4A3B-4F42-B636-5D1CDA617181}" type="slidenum">
              <a:rPr lang="en-US" smtClean="0"/>
              <a:t>‹#›</a:t>
            </a:fld>
            <a:endParaRPr lang="en-US"/>
          </a:p>
        </p:txBody>
      </p:sp>
    </p:spTree>
    <p:extLst>
      <p:ext uri="{BB962C8B-B14F-4D97-AF65-F5344CB8AC3E}">
        <p14:creationId xmlns:p14="http://schemas.microsoft.com/office/powerpoint/2010/main" val="137683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744CE-1D2E-4848-A956-CD2F87BBD1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EB028C-A335-4344-B7F9-E49E31841D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A29796-B507-994F-9650-4F058F4FC2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E00B7A-E4EF-0F44-A18B-3F855ECF2182}"/>
              </a:ext>
            </a:extLst>
          </p:cNvPr>
          <p:cNvSpPr>
            <a:spLocks noGrp="1"/>
          </p:cNvSpPr>
          <p:nvPr>
            <p:ph type="dt" sz="half" idx="10"/>
          </p:nvPr>
        </p:nvSpPr>
        <p:spPr/>
        <p:txBody>
          <a:bodyPr/>
          <a:lstStyle/>
          <a:p>
            <a:fld id="{AFEDE552-4722-8F4A-8FC5-AF59B4B8508B}" type="datetimeFigureOut">
              <a:rPr lang="en-US" smtClean="0"/>
              <a:t>6/10/21</a:t>
            </a:fld>
            <a:endParaRPr lang="en-US"/>
          </a:p>
        </p:txBody>
      </p:sp>
      <p:sp>
        <p:nvSpPr>
          <p:cNvPr id="6" name="Footer Placeholder 5">
            <a:extLst>
              <a:ext uri="{FF2B5EF4-FFF2-40B4-BE49-F238E27FC236}">
                <a16:creationId xmlns:a16="http://schemas.microsoft.com/office/drawing/2014/main" id="{F31068FA-D346-4045-B246-FD9E83E37B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0C1C04-ED65-D84C-A9DD-F33ADFF60D9E}"/>
              </a:ext>
            </a:extLst>
          </p:cNvPr>
          <p:cNvSpPr>
            <a:spLocks noGrp="1"/>
          </p:cNvSpPr>
          <p:nvPr>
            <p:ph type="sldNum" sz="quarter" idx="12"/>
          </p:nvPr>
        </p:nvSpPr>
        <p:spPr/>
        <p:txBody>
          <a:bodyPr/>
          <a:lstStyle/>
          <a:p>
            <a:fld id="{DE5E6AFF-4A3B-4F42-B636-5D1CDA617181}" type="slidenum">
              <a:rPr lang="en-US" smtClean="0"/>
              <a:t>‹#›</a:t>
            </a:fld>
            <a:endParaRPr lang="en-US"/>
          </a:p>
        </p:txBody>
      </p:sp>
    </p:spTree>
    <p:extLst>
      <p:ext uri="{BB962C8B-B14F-4D97-AF65-F5344CB8AC3E}">
        <p14:creationId xmlns:p14="http://schemas.microsoft.com/office/powerpoint/2010/main" val="185877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D906F9-36D4-544C-B517-A09B874BF9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6CE2D5-5A44-3F4A-A098-A30A1B1A29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5942C-E978-E84D-B6AD-058FBE54F7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DE552-4722-8F4A-8FC5-AF59B4B8508B}" type="datetimeFigureOut">
              <a:rPr lang="en-US" smtClean="0"/>
              <a:t>6/10/21</a:t>
            </a:fld>
            <a:endParaRPr lang="en-US"/>
          </a:p>
        </p:txBody>
      </p:sp>
      <p:sp>
        <p:nvSpPr>
          <p:cNvPr id="5" name="Footer Placeholder 4">
            <a:extLst>
              <a:ext uri="{FF2B5EF4-FFF2-40B4-BE49-F238E27FC236}">
                <a16:creationId xmlns:a16="http://schemas.microsoft.com/office/drawing/2014/main" id="{0D52E1F9-91D3-1442-8077-21141E7F86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E7AA0A-FDFE-5245-9EF2-CF852F8FE2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5E6AFF-4A3B-4F42-B636-5D1CDA617181}" type="slidenum">
              <a:rPr lang="en-US" smtClean="0"/>
              <a:t>‹#›</a:t>
            </a:fld>
            <a:endParaRPr lang="en-US"/>
          </a:p>
        </p:txBody>
      </p:sp>
    </p:spTree>
    <p:extLst>
      <p:ext uri="{BB962C8B-B14F-4D97-AF65-F5344CB8AC3E}">
        <p14:creationId xmlns:p14="http://schemas.microsoft.com/office/powerpoint/2010/main" val="3182520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6645" y="1874972"/>
            <a:ext cx="11411402" cy="4093428"/>
          </a:xfrm>
          <a:prstGeom prst="rect">
            <a:avLst/>
          </a:prstGeom>
          <a:noFill/>
        </p:spPr>
        <p:txBody>
          <a:bodyPr wrap="square" rtlCol="0">
            <a:spAutoFit/>
          </a:bodyPr>
          <a:lstStyle/>
          <a:p>
            <a:pPr algn="ctr"/>
            <a:r>
              <a:rPr lang="en-AU" sz="2200" b="1" dirty="0"/>
              <a:t>What is phenomenology?</a:t>
            </a:r>
          </a:p>
          <a:p>
            <a:pPr algn="ctr"/>
            <a:endParaRPr lang="en-AU" sz="2200" b="1" dirty="0"/>
          </a:p>
          <a:p>
            <a:pPr algn="ctr"/>
            <a:r>
              <a:rPr lang="en-AU" sz="2200" b="1" dirty="0"/>
              <a:t>A phenomenological social science privileges study of the ‘world’ as it is perceived.</a:t>
            </a:r>
          </a:p>
          <a:p>
            <a:pPr algn="ctr"/>
            <a:endParaRPr lang="en-AU" sz="2200" b="1" dirty="0"/>
          </a:p>
          <a:p>
            <a:pPr algn="ctr"/>
            <a:endParaRPr lang="en-AU" sz="2200" b="1" dirty="0"/>
          </a:p>
          <a:p>
            <a:pPr algn="ctr"/>
            <a:r>
              <a:rPr lang="en-AU" sz="2200" b="1" dirty="0"/>
              <a:t>Phenomenology is a “method of inquiry” that seeks to describe and understand “phenomena as they appear to the consciousness of certain peoples” (</a:t>
            </a:r>
            <a:r>
              <a:rPr lang="en-AU" sz="2200" b="1" dirty="0" err="1"/>
              <a:t>Desjarlais</a:t>
            </a:r>
            <a:r>
              <a:rPr lang="en-AU" sz="2200" b="1" dirty="0"/>
              <a:t> 2003: 6).</a:t>
            </a:r>
          </a:p>
          <a:p>
            <a:pPr algn="ctr"/>
            <a:endParaRPr lang="en-AU" sz="2200" b="1" dirty="0"/>
          </a:p>
          <a:p>
            <a:pPr algn="ctr"/>
            <a:endParaRPr lang="en-AU" sz="2200" b="1" dirty="0"/>
          </a:p>
          <a:p>
            <a:pPr algn="ctr"/>
            <a:r>
              <a:rPr lang="en-AU" sz="2200" b="1" dirty="0"/>
              <a:t>Phenomenology also directs our attention to how consciousness interprets and actively shapes the </a:t>
            </a:r>
            <a:r>
              <a:rPr lang="en-AU" sz="2200" b="1" i="1" dirty="0" err="1"/>
              <a:t>sensefulness</a:t>
            </a:r>
            <a:r>
              <a:rPr lang="en-AU" sz="2200" b="1" dirty="0"/>
              <a:t> of things for us</a:t>
            </a:r>
            <a:r>
              <a:rPr lang="en-AU" dirty="0"/>
              <a:t>.</a:t>
            </a:r>
          </a:p>
          <a:p>
            <a:pPr algn="ctr"/>
            <a:r>
              <a:rPr lang="en-AU" dirty="0"/>
              <a:t> </a:t>
            </a:r>
            <a:endParaRPr lang="en-AU" sz="2800" b="1" dirty="0"/>
          </a:p>
        </p:txBody>
      </p:sp>
      <p:sp>
        <p:nvSpPr>
          <p:cNvPr id="5" name="TextBox 4"/>
          <p:cNvSpPr txBox="1"/>
          <p:nvPr/>
        </p:nvSpPr>
        <p:spPr>
          <a:xfrm>
            <a:off x="1782306" y="473707"/>
            <a:ext cx="840008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4000" b="1" dirty="0">
                <a:solidFill>
                  <a:srgbClr val="FF0000"/>
                </a:solidFill>
              </a:rPr>
              <a:t>Phenomenology for the Social Sciences</a:t>
            </a:r>
          </a:p>
        </p:txBody>
      </p:sp>
    </p:spTree>
    <p:extLst>
      <p:ext uri="{BB962C8B-B14F-4D97-AF65-F5344CB8AC3E}">
        <p14:creationId xmlns:p14="http://schemas.microsoft.com/office/powerpoint/2010/main" val="966529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D72FAC-E8D8-AD4E-A2AE-279F5C43A938}"/>
              </a:ext>
            </a:extLst>
          </p:cNvPr>
          <p:cNvSpPr/>
          <p:nvPr/>
        </p:nvSpPr>
        <p:spPr>
          <a:xfrm>
            <a:off x="914400" y="535901"/>
            <a:ext cx="10089397" cy="6063198"/>
          </a:xfrm>
          <a:prstGeom prst="rect">
            <a:avLst/>
          </a:prstGeom>
        </p:spPr>
        <p:txBody>
          <a:bodyPr wrap="square">
            <a:spAutoFit/>
          </a:bodyPr>
          <a:lstStyle/>
          <a:p>
            <a:r>
              <a:rPr lang="en-AU" sz="4000" b="1" dirty="0">
                <a:solidFill>
                  <a:srgbClr val="FF0000"/>
                </a:solidFill>
              </a:rPr>
              <a:t>5. Enskilment (</a:t>
            </a:r>
            <a:r>
              <a:rPr lang="en-AU" sz="4000" b="1">
                <a:solidFill>
                  <a:srgbClr val="FF0000"/>
                </a:solidFill>
              </a:rPr>
              <a:t>and Perception)</a:t>
            </a:r>
            <a:endParaRPr lang="en-AU" sz="4000" b="1" dirty="0">
              <a:solidFill>
                <a:srgbClr val="FF0000"/>
              </a:solidFill>
            </a:endParaRPr>
          </a:p>
          <a:p>
            <a:endParaRPr lang="en-AU" sz="2200" b="1" dirty="0"/>
          </a:p>
          <a:p>
            <a:r>
              <a:rPr lang="en-AU" sz="2200" b="1" dirty="0"/>
              <a:t>Phenomenology establishes for social science the </a:t>
            </a:r>
            <a:r>
              <a:rPr lang="en-GB" sz="2200" b="1" dirty="0"/>
              <a:t>importance of embodied sedimentations of educated knowledge and skills, given its </a:t>
            </a:r>
            <a:r>
              <a:rPr lang="en-AU" sz="2200" b="1" dirty="0"/>
              <a:t>interest in the training and modification of our conscious </a:t>
            </a:r>
            <a:r>
              <a:rPr lang="en-AU" sz="2200" b="1" i="1" dirty="0"/>
              <a:t>attention</a:t>
            </a:r>
            <a:r>
              <a:rPr lang="en-AU" sz="2200" b="1" dirty="0"/>
              <a:t> –  the fostering of dispositions – as contributing infrastructure to a person’s perception of things. </a:t>
            </a:r>
          </a:p>
          <a:p>
            <a:endParaRPr lang="en-AU" sz="2200" b="1" dirty="0"/>
          </a:p>
          <a:p>
            <a:r>
              <a:rPr lang="en-AU" sz="2200" b="1" dirty="0"/>
              <a:t>Imagine a musical education in polytonality that trains performers to hear 2, 3, 4 melodic lines simultaneously. </a:t>
            </a:r>
          </a:p>
          <a:p>
            <a:endParaRPr lang="en-AU" sz="2200" b="1" dirty="0"/>
          </a:p>
          <a:p>
            <a:r>
              <a:rPr lang="en-AU" sz="2200" b="1" dirty="0"/>
              <a:t>Think about how an ‘ignorant’ ear may perceive the call to prayer (</a:t>
            </a:r>
            <a:r>
              <a:rPr lang="en-AU" sz="2200" b="1" i="1" dirty="0" err="1"/>
              <a:t>ezan</a:t>
            </a:r>
            <a:r>
              <a:rPr lang="en-AU" sz="2200" b="1" dirty="0"/>
              <a:t>), aroused by it in some way without understanding Arabic or comprehending the mode (</a:t>
            </a:r>
            <a:r>
              <a:rPr lang="en-AU" sz="2200" b="1" i="1" dirty="0" err="1"/>
              <a:t>makam</a:t>
            </a:r>
            <a:r>
              <a:rPr lang="en-AU" sz="2200" b="1" dirty="0"/>
              <a:t>) in which it is recited. </a:t>
            </a:r>
          </a:p>
          <a:p>
            <a:endParaRPr lang="en-AU" sz="2200" b="1" dirty="0"/>
          </a:p>
          <a:p>
            <a:r>
              <a:rPr lang="en-AU" sz="2200" b="1" dirty="0"/>
              <a:t>Consider how listener expertise in the genre of death metal facilitates intelligibility of its vocalization lines (Olson, Thompson and Giblin 2018). </a:t>
            </a:r>
          </a:p>
          <a:p>
            <a:endParaRPr lang="en-AU" dirty="0"/>
          </a:p>
        </p:txBody>
      </p:sp>
    </p:spTree>
    <p:extLst>
      <p:ext uri="{BB962C8B-B14F-4D97-AF65-F5344CB8AC3E}">
        <p14:creationId xmlns:p14="http://schemas.microsoft.com/office/powerpoint/2010/main" val="4275765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D72FAC-E8D8-AD4E-A2AE-279F5C43A938}"/>
              </a:ext>
            </a:extLst>
          </p:cNvPr>
          <p:cNvSpPr/>
          <p:nvPr/>
        </p:nvSpPr>
        <p:spPr>
          <a:xfrm>
            <a:off x="914400" y="535901"/>
            <a:ext cx="10089397" cy="5786199"/>
          </a:xfrm>
          <a:prstGeom prst="rect">
            <a:avLst/>
          </a:prstGeom>
        </p:spPr>
        <p:txBody>
          <a:bodyPr wrap="square">
            <a:spAutoFit/>
          </a:bodyPr>
          <a:lstStyle/>
          <a:p>
            <a:r>
              <a:rPr lang="en-AU" sz="4000" b="1" dirty="0">
                <a:solidFill>
                  <a:srgbClr val="FF0000"/>
                </a:solidFill>
              </a:rPr>
              <a:t>6. Natural Attitude</a:t>
            </a:r>
          </a:p>
          <a:p>
            <a:endParaRPr lang="en-AU" sz="2200" b="1" dirty="0"/>
          </a:p>
          <a:p>
            <a:r>
              <a:rPr lang="en-AU" sz="2200" b="1" dirty="0"/>
              <a:t>The natural attitude concerns our “certitude about being” (Husserl 1931: 3) in our “effective involvement in the world” (Merleau-Ponty 1962: xiv). </a:t>
            </a:r>
          </a:p>
          <a:p>
            <a:endParaRPr lang="en-AU" sz="2200" b="1" dirty="0"/>
          </a:p>
          <a:p>
            <a:r>
              <a:rPr lang="en-AU" sz="2200" b="1" dirty="0"/>
              <a:t>It involves what Husserl describes as our “naïveté with which one presupposes that the world is self-evidently in being – given to us by experience as self-evidently already out there” (1931: 5). </a:t>
            </a:r>
          </a:p>
          <a:p>
            <a:endParaRPr lang="en-AU" sz="2200" b="1" dirty="0"/>
          </a:p>
          <a:p>
            <a:r>
              <a:rPr lang="en-AU" sz="2200" b="1" dirty="0"/>
              <a:t>The natural attitude assumes the existence of a subject-independent world. It originates in our existential dwelling in the world – pursuing our activities, projects, and relationships – in the living of which we direct our attention to various elements of those activities, entities and relations, even as these modifications in our consciousness lead to the ‘disappearance’ of other of their dimensions. </a:t>
            </a:r>
          </a:p>
          <a:p>
            <a:endParaRPr lang="en-AU" sz="2200" b="1" dirty="0"/>
          </a:p>
          <a:p>
            <a:r>
              <a:rPr lang="en-AU" sz="2200" b="1" dirty="0" err="1"/>
              <a:t>Duranti</a:t>
            </a:r>
            <a:r>
              <a:rPr lang="en-AU" sz="2200" b="1" dirty="0"/>
              <a:t> (2010: 3) redescribes the natural attitude as “the cultural attitude.”</a:t>
            </a:r>
            <a:endParaRPr lang="en-AU" b="1" dirty="0"/>
          </a:p>
        </p:txBody>
      </p:sp>
    </p:spTree>
    <p:extLst>
      <p:ext uri="{BB962C8B-B14F-4D97-AF65-F5344CB8AC3E}">
        <p14:creationId xmlns:p14="http://schemas.microsoft.com/office/powerpoint/2010/main" val="1197061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D72FAC-E8D8-AD4E-A2AE-279F5C43A938}"/>
              </a:ext>
            </a:extLst>
          </p:cNvPr>
          <p:cNvSpPr/>
          <p:nvPr/>
        </p:nvSpPr>
        <p:spPr>
          <a:xfrm>
            <a:off x="914400" y="535901"/>
            <a:ext cx="10089397" cy="5970865"/>
          </a:xfrm>
          <a:prstGeom prst="rect">
            <a:avLst/>
          </a:prstGeom>
        </p:spPr>
        <p:txBody>
          <a:bodyPr wrap="square">
            <a:spAutoFit/>
          </a:bodyPr>
          <a:lstStyle/>
          <a:p>
            <a:r>
              <a:rPr lang="en-AU" sz="4000" b="1" dirty="0">
                <a:solidFill>
                  <a:srgbClr val="FF0000"/>
                </a:solidFill>
              </a:rPr>
              <a:t>7. Phenomenological Reduction or </a:t>
            </a:r>
            <a:r>
              <a:rPr lang="en-AU" sz="4000" b="1" dirty="0" err="1">
                <a:solidFill>
                  <a:srgbClr val="FF0000"/>
                </a:solidFill>
              </a:rPr>
              <a:t>Epoche</a:t>
            </a:r>
            <a:endParaRPr lang="en-AU" sz="4000" b="1" dirty="0">
              <a:solidFill>
                <a:srgbClr val="FF0000"/>
              </a:solidFill>
            </a:endParaRPr>
          </a:p>
          <a:p>
            <a:endParaRPr lang="en-AU" dirty="0"/>
          </a:p>
          <a:p>
            <a:r>
              <a:rPr lang="en-AU" sz="2200" b="1" dirty="0"/>
              <a:t>The </a:t>
            </a:r>
            <a:r>
              <a:rPr lang="en-AU" sz="2200" b="1" i="1" dirty="0"/>
              <a:t>phenomenological</a:t>
            </a:r>
            <a:r>
              <a:rPr lang="en-AU" sz="2200" b="1" dirty="0"/>
              <a:t> </a:t>
            </a:r>
            <a:r>
              <a:rPr lang="en-AU" sz="2200" b="1" i="1" dirty="0"/>
              <a:t>reduction</a:t>
            </a:r>
            <a:r>
              <a:rPr lang="en-AU" sz="2200" b="1" dirty="0"/>
              <a:t> involves various methods by which we ‘neutralize’ the natural attitude, first so as to encounter and describe our actual experience of the ‘world’ – the first-person perspective – and second so as to gain a sense of perspective on our [consciousness’] contribution to its </a:t>
            </a:r>
            <a:r>
              <a:rPr lang="en-AU" sz="2200" b="1" i="1" dirty="0"/>
              <a:t>constitution</a:t>
            </a:r>
            <a:r>
              <a:rPr lang="en-AU" sz="2200" b="1" dirty="0"/>
              <a:t>. </a:t>
            </a:r>
          </a:p>
          <a:p>
            <a:endParaRPr lang="en-AU" sz="2200" b="1" dirty="0"/>
          </a:p>
          <a:p>
            <a:r>
              <a:rPr lang="en-AU" sz="2200" b="1" dirty="0"/>
              <a:t>Thus, phenomenological analysis is two-sided. As Jackson puts it for anthropology, the phenomenological </a:t>
            </a:r>
            <a:r>
              <a:rPr lang="en-AU" sz="2200" b="1" i="1" dirty="0" err="1"/>
              <a:t>epoche</a:t>
            </a:r>
            <a:r>
              <a:rPr lang="en-AU" sz="2200" b="1" dirty="0"/>
              <a:t> “prepares the ground for detailed descriptions of how people immediately experience space, time, and the world in which they live” (1996: 12). </a:t>
            </a:r>
          </a:p>
          <a:p>
            <a:endParaRPr lang="en-AU" sz="2200" b="1" dirty="0"/>
          </a:p>
          <a:p>
            <a:r>
              <a:rPr lang="en-AU" sz="2200" b="1" dirty="0"/>
              <a:t>Yet secondly, it also seeks to </a:t>
            </a:r>
            <a:r>
              <a:rPr lang="en-AU" sz="2200" b="1" dirty="0" err="1"/>
              <a:t>thematize</a:t>
            </a:r>
            <a:r>
              <a:rPr lang="en-AU" sz="2200" b="1" dirty="0"/>
              <a:t> the conditions of the possibility of subjectivity and experience (</a:t>
            </a:r>
            <a:r>
              <a:rPr lang="en-AU" sz="2200" b="1" dirty="0" err="1"/>
              <a:t>Luft</a:t>
            </a:r>
            <a:r>
              <a:rPr lang="en-AU" sz="2200" b="1" dirty="0"/>
              <a:t> 2005: 150ff.).</a:t>
            </a:r>
          </a:p>
          <a:p>
            <a:r>
              <a:rPr lang="en-AU" sz="2400" b="1" dirty="0"/>
              <a:t> </a:t>
            </a:r>
          </a:p>
          <a:p>
            <a:endParaRPr lang="en-AU" b="1" dirty="0"/>
          </a:p>
          <a:p>
            <a:endParaRPr lang="en-AU" b="1" dirty="0"/>
          </a:p>
        </p:txBody>
      </p:sp>
    </p:spTree>
    <p:extLst>
      <p:ext uri="{BB962C8B-B14F-4D97-AF65-F5344CB8AC3E}">
        <p14:creationId xmlns:p14="http://schemas.microsoft.com/office/powerpoint/2010/main" val="2500572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D72FAC-E8D8-AD4E-A2AE-279F5C43A938}"/>
              </a:ext>
            </a:extLst>
          </p:cNvPr>
          <p:cNvSpPr/>
          <p:nvPr/>
        </p:nvSpPr>
        <p:spPr>
          <a:xfrm>
            <a:off x="929898" y="365420"/>
            <a:ext cx="10089397" cy="6124754"/>
          </a:xfrm>
          <a:prstGeom prst="rect">
            <a:avLst/>
          </a:prstGeom>
        </p:spPr>
        <p:txBody>
          <a:bodyPr wrap="square">
            <a:spAutoFit/>
          </a:bodyPr>
          <a:lstStyle/>
          <a:p>
            <a:r>
              <a:rPr lang="en-AU" sz="4000" b="1" dirty="0">
                <a:solidFill>
                  <a:srgbClr val="FF0000"/>
                </a:solidFill>
              </a:rPr>
              <a:t>7. Phenomenological Reduction </a:t>
            </a:r>
          </a:p>
          <a:p>
            <a:endParaRPr lang="en-US" sz="2200" b="1" dirty="0"/>
          </a:p>
          <a:p>
            <a:r>
              <a:rPr lang="en-US" sz="2200" b="1" dirty="0"/>
              <a:t>The </a:t>
            </a:r>
            <a:r>
              <a:rPr lang="en-US" sz="2200" b="1" i="1" dirty="0"/>
              <a:t>reduction</a:t>
            </a:r>
            <a:r>
              <a:rPr lang="en-US" sz="2200" b="1" dirty="0"/>
              <a:t> enables us to attend to and to part explicate the </a:t>
            </a:r>
            <a:r>
              <a:rPr lang="en-US" sz="2200" b="1" i="1" dirty="0"/>
              <a:t>presentation</a:t>
            </a:r>
            <a:r>
              <a:rPr lang="en-US" sz="2200" b="1" dirty="0"/>
              <a:t> of the world for our conscious experience.</a:t>
            </a:r>
          </a:p>
          <a:p>
            <a:endParaRPr lang="en-US" sz="2200" b="1" dirty="0"/>
          </a:p>
          <a:p>
            <a:r>
              <a:rPr lang="en-US" sz="2200" b="1"/>
              <a:t>It involves </a:t>
            </a:r>
            <a:r>
              <a:rPr lang="en-US" sz="2200" b="1" dirty="0"/>
              <a:t>a re-focusing of our attention away from the external entity that we perceive – its existence or objectiveness – to our “act of giving [it] meaning, and [to] the meaning and object intended” (Moran 2000: 156).</a:t>
            </a:r>
            <a:endParaRPr lang="en-AU" sz="2200" b="1" dirty="0"/>
          </a:p>
          <a:p>
            <a:r>
              <a:rPr lang="en-AU" sz="2200" b="1" dirty="0"/>
              <a:t> </a:t>
            </a:r>
          </a:p>
          <a:p>
            <a:r>
              <a:rPr lang="en-AU" sz="2200" b="1" dirty="0"/>
              <a:t>“Phenomenology has no other goal than to place again the world of objects – objects of perception, science, or logic – in the concrete web of our life and to understand them on that basis” (Levinas 1995: 149). </a:t>
            </a:r>
          </a:p>
          <a:p>
            <a:endParaRPr lang="en-AU" sz="2200" b="1" dirty="0"/>
          </a:p>
          <a:p>
            <a:r>
              <a:rPr lang="en-AU" sz="2200" b="1" dirty="0"/>
              <a:t>The phenomenological </a:t>
            </a:r>
            <a:r>
              <a:rPr lang="en-AU" sz="2200" b="1" i="1" dirty="0"/>
              <a:t>reduction</a:t>
            </a:r>
            <a:r>
              <a:rPr lang="en-AU" sz="2200" b="1" dirty="0"/>
              <a:t> affirms that humans are partially able to discern the horizons – related to intentional achievements, interests, position, desires, knowledge, anticipations, and historical experiences – that insinuate themselves as mediators of our perceptual acts and judgements.</a:t>
            </a:r>
          </a:p>
        </p:txBody>
      </p:sp>
    </p:spTree>
    <p:extLst>
      <p:ext uri="{BB962C8B-B14F-4D97-AF65-F5344CB8AC3E}">
        <p14:creationId xmlns:p14="http://schemas.microsoft.com/office/powerpoint/2010/main" val="1246118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931C4B-51EB-2A45-9D38-048D5749333A}"/>
              </a:ext>
            </a:extLst>
          </p:cNvPr>
          <p:cNvSpPr/>
          <p:nvPr/>
        </p:nvSpPr>
        <p:spPr>
          <a:xfrm>
            <a:off x="1162372" y="1128949"/>
            <a:ext cx="9887919" cy="4493538"/>
          </a:xfrm>
          <a:prstGeom prst="rect">
            <a:avLst/>
          </a:prstGeom>
        </p:spPr>
        <p:txBody>
          <a:bodyPr wrap="square">
            <a:spAutoFit/>
          </a:bodyPr>
          <a:lstStyle/>
          <a:p>
            <a:pPr indent="457200" algn="just">
              <a:spcAft>
                <a:spcPts val="0"/>
              </a:spcAft>
            </a:pPr>
            <a:r>
              <a:rPr lang="en-AU" sz="2200" b="1" dirty="0"/>
              <a:t>How does phenomenology approach this entwining of passive and active perception?</a:t>
            </a:r>
            <a:r>
              <a:rPr lang="en-AU" sz="2200" b="1" dirty="0">
                <a:effectLst/>
              </a:rPr>
              <a:t> </a:t>
            </a:r>
          </a:p>
          <a:p>
            <a:pPr indent="457200" algn="just">
              <a:spcAft>
                <a:spcPts val="0"/>
              </a:spcAft>
            </a:pPr>
            <a:endParaRPr lang="en-AU" sz="2200" b="1" dirty="0">
              <a:ea typeface="Times New Roman" panose="02020603050405020304" pitchFamily="18" charset="0"/>
            </a:endParaRPr>
          </a:p>
          <a:p>
            <a:pPr indent="457200" algn="just">
              <a:spcAft>
                <a:spcPts val="0"/>
              </a:spcAft>
            </a:pPr>
            <a:r>
              <a:rPr lang="en-AU" sz="2200" b="1" dirty="0" err="1">
                <a:ea typeface="Times New Roman" panose="02020603050405020304" pitchFamily="18" charset="0"/>
              </a:rPr>
              <a:t>Orhan</a:t>
            </a:r>
            <a:r>
              <a:rPr lang="en-AU" sz="2200" b="1" dirty="0">
                <a:ea typeface="Times New Roman" panose="02020603050405020304" pitchFamily="18" charset="0"/>
              </a:rPr>
              <a:t> </a:t>
            </a:r>
            <a:r>
              <a:rPr lang="en-AU" sz="2200" b="1" dirty="0" err="1">
                <a:ea typeface="Times New Roman" panose="02020603050405020304" pitchFamily="18" charset="0"/>
              </a:rPr>
              <a:t>Veli</a:t>
            </a:r>
            <a:r>
              <a:rPr lang="en-AU" sz="2200" b="1" dirty="0">
                <a:ea typeface="Times New Roman" panose="02020603050405020304" pitchFamily="18" charset="0"/>
              </a:rPr>
              <a:t> </a:t>
            </a:r>
            <a:r>
              <a:rPr lang="en-AU" sz="2200" b="1" i="1" dirty="0">
                <a:ea typeface="Times New Roman" panose="02020603050405020304" pitchFamily="18" charset="0"/>
              </a:rPr>
              <a:t>(</a:t>
            </a:r>
            <a:r>
              <a:rPr lang="en-AU" sz="2200" b="1" i="1" dirty="0" err="1">
                <a:ea typeface="Times New Roman" panose="02020603050405020304" pitchFamily="18" charset="0"/>
              </a:rPr>
              <a:t>Istanbul’u</a:t>
            </a:r>
            <a:r>
              <a:rPr lang="en-AU" sz="2200" b="1" i="1" dirty="0">
                <a:ea typeface="Times New Roman" panose="02020603050405020304" pitchFamily="18" charset="0"/>
              </a:rPr>
              <a:t> </a:t>
            </a:r>
            <a:r>
              <a:rPr lang="en-AU" sz="2200" b="1" i="1" dirty="0" err="1">
                <a:ea typeface="Times New Roman" panose="02020603050405020304" pitchFamily="18" charset="0"/>
              </a:rPr>
              <a:t>Dinliyorum</a:t>
            </a:r>
            <a:r>
              <a:rPr lang="en-AU" sz="2200" b="1" i="1" dirty="0">
                <a:ea typeface="Times New Roman" panose="02020603050405020304" pitchFamily="18" charset="0"/>
              </a:rPr>
              <a:t>): </a:t>
            </a:r>
          </a:p>
          <a:p>
            <a:pPr indent="457200" algn="just">
              <a:spcAft>
                <a:spcPts val="0"/>
              </a:spcAft>
            </a:pPr>
            <a:r>
              <a:rPr lang="en-AU" sz="2200" b="1" dirty="0">
                <a:ea typeface="Times New Roman" panose="02020603050405020304" pitchFamily="18" charset="0"/>
              </a:rPr>
              <a:t>‘</a:t>
            </a:r>
            <a:r>
              <a:rPr lang="en-AU" sz="2200" b="1" i="1" dirty="0" err="1">
                <a:ea typeface="Times New Roman" panose="02020603050405020304" pitchFamily="18" charset="0"/>
              </a:rPr>
              <a:t>Istanbul’u</a:t>
            </a:r>
            <a:r>
              <a:rPr lang="en-AU" sz="2200" b="1" i="1" dirty="0">
                <a:ea typeface="Times New Roman" panose="02020603050405020304" pitchFamily="18" charset="0"/>
              </a:rPr>
              <a:t> </a:t>
            </a:r>
            <a:r>
              <a:rPr lang="en-AU" sz="2200" b="1" i="1" dirty="0" err="1">
                <a:ea typeface="Times New Roman" panose="02020603050405020304" pitchFamily="18" charset="0"/>
              </a:rPr>
              <a:t>dinliyorum</a:t>
            </a:r>
            <a:r>
              <a:rPr lang="en-AU" sz="2200" b="1" i="1" dirty="0">
                <a:ea typeface="Times New Roman" panose="02020603050405020304" pitchFamily="18" charset="0"/>
              </a:rPr>
              <a:t>, </a:t>
            </a:r>
            <a:r>
              <a:rPr lang="en-AU" sz="2200" b="1" i="1" dirty="0" err="1">
                <a:ea typeface="Times New Roman" panose="02020603050405020304" pitchFamily="18" charset="0"/>
              </a:rPr>
              <a:t>gözlerim</a:t>
            </a:r>
            <a:r>
              <a:rPr lang="en-AU" sz="2200" b="1" i="1" dirty="0">
                <a:ea typeface="Times New Roman" panose="02020603050405020304" pitchFamily="18" charset="0"/>
              </a:rPr>
              <a:t> </a:t>
            </a:r>
            <a:r>
              <a:rPr lang="en-AU" sz="2200" b="1" i="1" dirty="0" err="1">
                <a:ea typeface="Times New Roman" panose="02020603050405020304" pitchFamily="18" charset="0"/>
              </a:rPr>
              <a:t>kapalı</a:t>
            </a:r>
            <a:r>
              <a:rPr lang="en-AU" sz="2200" b="1" dirty="0">
                <a:ea typeface="Times New Roman" panose="02020603050405020304" pitchFamily="18" charset="0"/>
              </a:rPr>
              <a:t>’ (I am listening to Istanbul, my eyes closed).</a:t>
            </a:r>
          </a:p>
          <a:p>
            <a:pPr indent="457200" algn="just">
              <a:spcAft>
                <a:spcPts val="0"/>
              </a:spcAft>
            </a:pPr>
            <a:endParaRPr lang="en-AU" sz="2200" b="1" dirty="0">
              <a:ea typeface="Times New Roman" panose="02020603050405020304" pitchFamily="18" charset="0"/>
            </a:endParaRPr>
          </a:p>
          <a:p>
            <a:pPr indent="457200" algn="just">
              <a:spcAft>
                <a:spcPts val="0"/>
              </a:spcAft>
            </a:pPr>
            <a:endParaRPr lang="en-AU" sz="2200" b="1" dirty="0">
              <a:ea typeface="Times New Roman" panose="02020603050405020304" pitchFamily="18" charset="0"/>
            </a:endParaRPr>
          </a:p>
          <a:p>
            <a:pPr indent="457200" algn="just">
              <a:spcAft>
                <a:spcPts val="0"/>
              </a:spcAft>
            </a:pPr>
            <a:r>
              <a:rPr lang="en-AU" sz="2200" b="1" dirty="0">
                <a:ea typeface="Times New Roman" panose="02020603050405020304" pitchFamily="18" charset="0"/>
              </a:rPr>
              <a:t>Walt Whitman (</a:t>
            </a:r>
            <a:r>
              <a:rPr lang="en-AU" sz="2200" b="1" i="1" dirty="0">
                <a:ea typeface="Times New Roman" panose="02020603050405020304" pitchFamily="18" charset="0"/>
              </a:rPr>
              <a:t>Song of Myself)</a:t>
            </a:r>
            <a:r>
              <a:rPr lang="en-AU" sz="2200" b="1" dirty="0">
                <a:ea typeface="Times New Roman" panose="02020603050405020304" pitchFamily="18" charset="0"/>
              </a:rPr>
              <a:t>: </a:t>
            </a:r>
          </a:p>
          <a:p>
            <a:pPr indent="457200" algn="just">
              <a:spcAft>
                <a:spcPts val="0"/>
              </a:spcAft>
            </a:pPr>
            <a:r>
              <a:rPr lang="en-AU" sz="2200" b="1" dirty="0">
                <a:ea typeface="Times New Roman" panose="02020603050405020304" pitchFamily="18" charset="0"/>
              </a:rPr>
              <a:t>‘I think I will do nothing for a long time but listen, / And accrue what I hear into myself … and let sounds contribute towards me.’ </a:t>
            </a:r>
          </a:p>
          <a:p>
            <a:pPr indent="457200" algn="just">
              <a:spcAft>
                <a:spcPts val="0"/>
              </a:spcAft>
            </a:pPr>
            <a:endParaRPr lang="en-AU" sz="2200" b="1" dirty="0">
              <a:ea typeface="Times New Roman" panose="02020603050405020304" pitchFamily="18" charset="0"/>
            </a:endParaRPr>
          </a:p>
          <a:p>
            <a:pPr indent="457200" algn="just"/>
            <a:r>
              <a:rPr lang="en-AU" sz="2200" b="1" dirty="0">
                <a:ea typeface="Times New Roman" panose="02020603050405020304" pitchFamily="18" charset="0"/>
              </a:rPr>
              <a:t>Even affirms that hearing is an event.  </a:t>
            </a:r>
          </a:p>
        </p:txBody>
      </p:sp>
    </p:spTree>
    <p:extLst>
      <p:ext uri="{BB962C8B-B14F-4D97-AF65-F5344CB8AC3E}">
        <p14:creationId xmlns:p14="http://schemas.microsoft.com/office/powerpoint/2010/main" val="2069676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04C583-B686-7A45-A047-3A4E0872A0C8}"/>
              </a:ext>
            </a:extLst>
          </p:cNvPr>
          <p:cNvSpPr/>
          <p:nvPr/>
        </p:nvSpPr>
        <p:spPr>
          <a:xfrm>
            <a:off x="852407" y="747403"/>
            <a:ext cx="10337370" cy="5447645"/>
          </a:xfrm>
          <a:prstGeom prst="rect">
            <a:avLst/>
          </a:prstGeom>
        </p:spPr>
        <p:txBody>
          <a:bodyPr wrap="square">
            <a:spAutoFit/>
          </a:bodyPr>
          <a:lstStyle/>
          <a:p>
            <a:r>
              <a:rPr lang="en-AU" sz="2200" b="1" dirty="0">
                <a:ea typeface="Times New Roman" panose="02020603050405020304" pitchFamily="18" charset="0"/>
              </a:rPr>
              <a:t>Analysis of the entangled relations between activist constitution of the world and the world’s revealing of itself to consciousness can be described in different terms.</a:t>
            </a:r>
          </a:p>
          <a:p>
            <a:r>
              <a:rPr lang="en-AU" sz="2200" b="1" dirty="0">
                <a:ea typeface="Times New Roman" panose="02020603050405020304" pitchFamily="18" charset="0"/>
              </a:rPr>
              <a:t> </a:t>
            </a:r>
          </a:p>
          <a:p>
            <a:endParaRPr lang="en-AU" sz="2200" b="1" dirty="0">
              <a:ea typeface="Times New Roman" panose="02020603050405020304" pitchFamily="18" charset="0"/>
            </a:endParaRPr>
          </a:p>
          <a:p>
            <a:r>
              <a:rPr lang="en-AU" sz="2200" b="1" dirty="0">
                <a:ea typeface="Times New Roman" panose="02020603050405020304" pitchFamily="18" charset="0"/>
              </a:rPr>
              <a:t>Perception involves a perceiving self.</a:t>
            </a:r>
          </a:p>
          <a:p>
            <a:r>
              <a:rPr lang="en-AU" sz="2200" b="1" dirty="0">
                <a:ea typeface="Times New Roman" panose="02020603050405020304" pitchFamily="18" charset="0"/>
              </a:rPr>
              <a:t> </a:t>
            </a:r>
          </a:p>
          <a:p>
            <a:endParaRPr lang="en-AU" sz="2200" b="1" dirty="0">
              <a:ea typeface="Times New Roman" panose="02020603050405020304" pitchFamily="18" charset="0"/>
            </a:endParaRPr>
          </a:p>
          <a:p>
            <a:r>
              <a:rPr lang="en-AU" sz="2200" b="1" dirty="0">
                <a:ea typeface="Times New Roman" panose="02020603050405020304" pitchFamily="18" charset="0"/>
              </a:rPr>
              <a:t>Thus, the </a:t>
            </a:r>
            <a:r>
              <a:rPr lang="en-AU" sz="2200" b="1" dirty="0">
                <a:ea typeface="Cambria" panose="02040503050406030204" pitchFamily="18" charset="0"/>
              </a:rPr>
              <a:t>phenomenology of perception considers the various intentional acts and embodied experiential processes that constitute the world’s significance </a:t>
            </a:r>
            <a:r>
              <a:rPr lang="en-AU" sz="2200" b="1" dirty="0">
                <a:ea typeface="Times New Roman" panose="02020603050405020304" pitchFamily="18" charset="0"/>
              </a:rPr>
              <a:t>for the self.</a:t>
            </a:r>
          </a:p>
          <a:p>
            <a:r>
              <a:rPr lang="en-AU" sz="2200" b="1" dirty="0">
                <a:ea typeface="Times New Roman" panose="02020603050405020304" pitchFamily="18" charset="0"/>
              </a:rPr>
              <a:t> </a:t>
            </a:r>
          </a:p>
          <a:p>
            <a:endParaRPr lang="en-AU" sz="2200" b="1" dirty="0">
              <a:ea typeface="Times New Roman" panose="02020603050405020304" pitchFamily="18" charset="0"/>
            </a:endParaRPr>
          </a:p>
          <a:p>
            <a:r>
              <a:rPr lang="en-AU" sz="2200" b="1" dirty="0">
                <a:ea typeface="Times New Roman" panose="02020603050405020304" pitchFamily="18" charset="0"/>
              </a:rPr>
              <a:t>Husserl rejects a naturalistic science that maintains things are objectively knowable in themselves, in favour of one that accepts that entities are meaningful or known only in relation to the temporal purposes and consciousness of the perceiver. </a:t>
            </a:r>
          </a:p>
          <a:p>
            <a:endParaRPr lang="en-AU" sz="2200" b="1" dirty="0">
              <a:ea typeface="Times New Roman" panose="02020603050405020304" pitchFamily="18" charset="0"/>
            </a:endParaRPr>
          </a:p>
          <a:p>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55341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8969" y="2246931"/>
            <a:ext cx="11411402" cy="430887"/>
          </a:xfrm>
          <a:prstGeom prst="rect">
            <a:avLst/>
          </a:prstGeom>
          <a:noFill/>
        </p:spPr>
        <p:txBody>
          <a:bodyPr wrap="square" rtlCol="0">
            <a:spAutoFit/>
          </a:bodyPr>
          <a:lstStyle/>
          <a:p>
            <a:pPr algn="ctr"/>
            <a:endParaRPr lang="en-AU" sz="2200" b="1" dirty="0"/>
          </a:p>
        </p:txBody>
      </p:sp>
      <p:sp>
        <p:nvSpPr>
          <p:cNvPr id="5" name="TextBox 4"/>
          <p:cNvSpPr txBox="1"/>
          <p:nvPr/>
        </p:nvSpPr>
        <p:spPr>
          <a:xfrm>
            <a:off x="1518834" y="706181"/>
            <a:ext cx="8989017"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AU" sz="4000" b="1" dirty="0">
                <a:solidFill>
                  <a:srgbClr val="FF0000"/>
                </a:solidFill>
              </a:rPr>
              <a:t>Phenomenology’s Six Most Useful Ideas </a:t>
            </a:r>
            <a:endParaRPr lang="en-US" sz="4000" b="1" dirty="0">
              <a:solidFill>
                <a:srgbClr val="FF0000"/>
              </a:solidFill>
            </a:endParaRPr>
          </a:p>
        </p:txBody>
      </p:sp>
      <p:sp>
        <p:nvSpPr>
          <p:cNvPr id="2" name="Rectangle 1">
            <a:extLst>
              <a:ext uri="{FF2B5EF4-FFF2-40B4-BE49-F238E27FC236}">
                <a16:creationId xmlns:a16="http://schemas.microsoft.com/office/drawing/2014/main" id="{B9BE0137-ACC7-CC43-ACCA-36778497B241}"/>
              </a:ext>
            </a:extLst>
          </p:cNvPr>
          <p:cNvSpPr/>
          <p:nvPr/>
        </p:nvSpPr>
        <p:spPr>
          <a:xfrm>
            <a:off x="730744" y="1967962"/>
            <a:ext cx="10507851" cy="4770537"/>
          </a:xfrm>
          <a:prstGeom prst="rect">
            <a:avLst/>
          </a:prstGeom>
        </p:spPr>
        <p:txBody>
          <a:bodyPr wrap="square">
            <a:spAutoFit/>
          </a:bodyPr>
          <a:lstStyle/>
          <a:p>
            <a:r>
              <a:rPr lang="en-AU" sz="2200" b="1" dirty="0">
                <a:latin typeface="Times New Roman" panose="02020603050405020304" pitchFamily="18" charset="0"/>
                <a:ea typeface="Times New Roman" panose="02020603050405020304" pitchFamily="18" charset="0"/>
              </a:rPr>
              <a:t>What are the most useful ideas of phenomenology for social science? </a:t>
            </a:r>
          </a:p>
          <a:p>
            <a:endParaRPr lang="en-AU" sz="2200" b="1" dirty="0">
              <a:latin typeface="Times New Roman" panose="02020603050405020304" pitchFamily="18" charset="0"/>
              <a:ea typeface="Times New Roman" panose="02020603050405020304" pitchFamily="18" charset="0"/>
            </a:endParaRPr>
          </a:p>
          <a:p>
            <a:endParaRPr lang="en-AU" sz="2200" b="1" dirty="0">
              <a:latin typeface="Times New Roman" panose="02020603050405020304" pitchFamily="18" charset="0"/>
              <a:ea typeface="Times New Roman" panose="02020603050405020304" pitchFamily="18" charset="0"/>
            </a:endParaRPr>
          </a:p>
          <a:p>
            <a:r>
              <a:rPr lang="en-AU" sz="2200" b="1" dirty="0">
                <a:latin typeface="Times New Roman" panose="02020603050405020304" pitchFamily="18" charset="0"/>
                <a:ea typeface="Times New Roman" panose="02020603050405020304" pitchFamily="18" charset="0"/>
              </a:rPr>
              <a:t>Phenomenology has identified or discovered certain elementary features of consciousness through which humans perceive worldly entities, events, and situations etc. </a:t>
            </a:r>
          </a:p>
          <a:p>
            <a:endParaRPr lang="en-AU" sz="2200" b="1" dirty="0">
              <a:latin typeface="Times New Roman" panose="02020603050405020304" pitchFamily="18" charset="0"/>
              <a:ea typeface="Times New Roman" panose="02020603050405020304" pitchFamily="18" charset="0"/>
            </a:endParaRPr>
          </a:p>
          <a:p>
            <a:endParaRPr lang="en-AU" sz="2200" b="1" dirty="0">
              <a:latin typeface="Times New Roman" panose="02020603050405020304" pitchFamily="18" charset="0"/>
              <a:ea typeface="Times New Roman" panose="02020603050405020304" pitchFamily="18" charset="0"/>
            </a:endParaRPr>
          </a:p>
          <a:p>
            <a:r>
              <a:rPr lang="en-AU" sz="2200" b="1" dirty="0">
                <a:latin typeface="Times New Roman" panose="02020603050405020304" pitchFamily="18" charset="0"/>
                <a:ea typeface="Times New Roman" panose="02020603050405020304" pitchFamily="18" charset="0"/>
              </a:rPr>
              <a:t>Its claim is that these essential operations – for example, human consciousness as </a:t>
            </a:r>
            <a:r>
              <a:rPr lang="en-AU" sz="2200" b="1" i="1" dirty="0">
                <a:latin typeface="Times New Roman" panose="02020603050405020304" pitchFamily="18" charset="0"/>
                <a:ea typeface="Times New Roman" panose="02020603050405020304" pitchFamily="18" charset="0"/>
              </a:rPr>
              <a:t>embodied subjectivity</a:t>
            </a:r>
            <a:r>
              <a:rPr lang="en-AU" sz="2200" b="1" dirty="0">
                <a:latin typeface="Times New Roman" panose="02020603050405020304" pitchFamily="18" charset="0"/>
                <a:ea typeface="Times New Roman" panose="02020603050405020304" pitchFamily="18" charset="0"/>
              </a:rPr>
              <a:t> given to us all through “having a body as an organ of conscious activities” (</a:t>
            </a:r>
            <a:r>
              <a:rPr lang="en-AU" sz="2200" b="1" dirty="0" err="1">
                <a:latin typeface="Times New Roman" panose="02020603050405020304" pitchFamily="18" charset="0"/>
                <a:ea typeface="Times New Roman" panose="02020603050405020304" pitchFamily="18" charset="0"/>
              </a:rPr>
              <a:t>Luft</a:t>
            </a:r>
            <a:r>
              <a:rPr lang="en-AU" sz="2200" b="1" dirty="0">
                <a:latin typeface="Times New Roman" panose="02020603050405020304" pitchFamily="18" charset="0"/>
                <a:ea typeface="Times New Roman" panose="02020603050405020304" pitchFamily="18" charset="0"/>
              </a:rPr>
              <a:t> 2005: 152) – pertain to everyman and to everywoman, despite our differentiating social maleness or femaleness, our specific and inculcated national-ness, and our varying class-cultural subjectivities. </a:t>
            </a:r>
            <a:endParaRPr lang="en-AU" dirty="0">
              <a:latin typeface="Times New Roman" panose="02020603050405020304" pitchFamily="18" charset="0"/>
            </a:endParaRPr>
          </a:p>
          <a:p>
            <a:endParaRPr lang="en-US" dirty="0"/>
          </a:p>
        </p:txBody>
      </p:sp>
    </p:spTree>
    <p:extLst>
      <p:ext uri="{BB962C8B-B14F-4D97-AF65-F5344CB8AC3E}">
        <p14:creationId xmlns:p14="http://schemas.microsoft.com/office/powerpoint/2010/main" val="2869947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D29D82-2C31-6849-85C2-596F2382C8AE}"/>
              </a:ext>
            </a:extLst>
          </p:cNvPr>
          <p:cNvSpPr/>
          <p:nvPr/>
        </p:nvSpPr>
        <p:spPr>
          <a:xfrm>
            <a:off x="697424" y="419969"/>
            <a:ext cx="10817817" cy="5724644"/>
          </a:xfrm>
          <a:prstGeom prst="rect">
            <a:avLst/>
          </a:prstGeom>
        </p:spPr>
        <p:txBody>
          <a:bodyPr wrap="square">
            <a:spAutoFit/>
          </a:bodyPr>
          <a:lstStyle/>
          <a:p>
            <a:pPr marL="342900" indent="-342900">
              <a:buAutoNum type="arabicPeriod"/>
            </a:pPr>
            <a:r>
              <a:rPr lang="en-AU" sz="4000" b="1" dirty="0">
                <a:solidFill>
                  <a:srgbClr val="FF0000"/>
                </a:solidFill>
              </a:rPr>
              <a:t>Constitution</a:t>
            </a:r>
          </a:p>
          <a:p>
            <a:endParaRPr lang="en-AU" dirty="0">
              <a:latin typeface="Times New Roman" panose="02020603050405020304" pitchFamily="18" charset="0"/>
            </a:endParaRPr>
          </a:p>
          <a:p>
            <a:r>
              <a:rPr lang="en-AU" sz="2200" b="1" dirty="0"/>
              <a:t>Consciousness </a:t>
            </a:r>
            <a:r>
              <a:rPr lang="en-AU" sz="2200" b="1" i="1" dirty="0"/>
              <a:t>constitutes</a:t>
            </a:r>
            <a:r>
              <a:rPr lang="en-AU" sz="2200" b="1" dirty="0"/>
              <a:t> the meaning of the ‘world’ through intentional acts and thoughts. </a:t>
            </a:r>
          </a:p>
          <a:p>
            <a:endParaRPr lang="en-AU" sz="2200" b="1" dirty="0"/>
          </a:p>
          <a:p>
            <a:r>
              <a:rPr lang="en-AU" sz="2200" b="1" dirty="0"/>
              <a:t>‘Objectivity’ – the act of positing the sense, value, and significance of things for one’s self – is understood to be constituted out of subjectivity. </a:t>
            </a:r>
          </a:p>
          <a:p>
            <a:endParaRPr lang="en-AU" sz="2200" b="1" dirty="0"/>
          </a:p>
          <a:p>
            <a:r>
              <a:rPr lang="en-AU" sz="2200" b="1" dirty="0"/>
              <a:t>Sartre: “an emotion is a transformation of the world’” in which the “body directed by consciousness changes its relations to the world in order that the world may change its qualities” (1976, 58, 61). </a:t>
            </a:r>
          </a:p>
          <a:p>
            <a:endParaRPr lang="en-AU" sz="2200" b="1" dirty="0"/>
          </a:p>
          <a:p>
            <a:r>
              <a:rPr lang="en-AU" sz="2200" b="1" dirty="0"/>
              <a:t>Merleau-Ponty: “a large or small, vertical or slanting rock, are things which have no meaning for anyone who is not intending to surmount them, [that is] for a subject whose projects do not carve out such determinate forms from the uniform mass of the </a:t>
            </a:r>
            <a:r>
              <a:rPr lang="en-AU" sz="2200" b="1" i="1" dirty="0"/>
              <a:t>in itself</a:t>
            </a:r>
            <a:r>
              <a:rPr lang="en-AU" sz="2200" b="1" dirty="0"/>
              <a:t> and cause an oriented world to arise – a significance in things” (1962: 436). </a:t>
            </a:r>
          </a:p>
        </p:txBody>
      </p:sp>
    </p:spTree>
    <p:extLst>
      <p:ext uri="{BB962C8B-B14F-4D97-AF65-F5344CB8AC3E}">
        <p14:creationId xmlns:p14="http://schemas.microsoft.com/office/powerpoint/2010/main" val="1961128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D72FAC-E8D8-AD4E-A2AE-279F5C43A938}"/>
              </a:ext>
            </a:extLst>
          </p:cNvPr>
          <p:cNvSpPr/>
          <p:nvPr/>
        </p:nvSpPr>
        <p:spPr>
          <a:xfrm>
            <a:off x="914400" y="535901"/>
            <a:ext cx="10089397" cy="5970865"/>
          </a:xfrm>
          <a:prstGeom prst="rect">
            <a:avLst/>
          </a:prstGeom>
        </p:spPr>
        <p:txBody>
          <a:bodyPr wrap="square">
            <a:spAutoFit/>
          </a:bodyPr>
          <a:lstStyle/>
          <a:p>
            <a:r>
              <a:rPr lang="en-AU" sz="4000" b="1" dirty="0">
                <a:solidFill>
                  <a:srgbClr val="FF0000"/>
                </a:solidFill>
              </a:rPr>
              <a:t>2. Intersubjectivity</a:t>
            </a:r>
          </a:p>
          <a:p>
            <a:endParaRPr lang="en-AU" dirty="0">
              <a:latin typeface="Times New Roman" panose="02020603050405020304" pitchFamily="18" charset="0"/>
            </a:endParaRPr>
          </a:p>
          <a:p>
            <a:r>
              <a:rPr lang="en-AU" sz="2400" b="1" dirty="0"/>
              <a:t>It is in the centrality of our knowing and perceiving </a:t>
            </a:r>
            <a:r>
              <a:rPr lang="en-AU" sz="2400" b="1" i="1" dirty="0"/>
              <a:t>in relation</a:t>
            </a:r>
            <a:r>
              <a:rPr lang="en-AU" sz="2400" b="1" dirty="0"/>
              <a:t> to others – </a:t>
            </a:r>
            <a:r>
              <a:rPr lang="en-AU" sz="2400" b="1" i="1" dirty="0"/>
              <a:t>with</a:t>
            </a:r>
            <a:r>
              <a:rPr lang="en-AU" sz="2400" b="1" dirty="0"/>
              <a:t> or </a:t>
            </a:r>
            <a:r>
              <a:rPr lang="en-AU" sz="2400" b="1" i="1" dirty="0"/>
              <a:t>against</a:t>
            </a:r>
            <a:r>
              <a:rPr lang="en-AU" sz="2400" b="1" dirty="0"/>
              <a:t> them – that our varying intentions and meanings emerge.</a:t>
            </a:r>
          </a:p>
          <a:p>
            <a:r>
              <a:rPr lang="en-AU" sz="2400" b="1" dirty="0"/>
              <a:t> </a:t>
            </a:r>
          </a:p>
          <a:p>
            <a:endParaRPr lang="en-AU" sz="2400" b="1" dirty="0"/>
          </a:p>
          <a:p>
            <a:r>
              <a:rPr lang="en-AU" sz="2400" b="1" dirty="0"/>
              <a:t>In every encounter between individuals, or between individuals and entities, subjectivity generates inter-subjectivity – action, affect, and being oriented to the other.</a:t>
            </a:r>
          </a:p>
          <a:p>
            <a:r>
              <a:rPr lang="en-AU" sz="2400" b="1" dirty="0"/>
              <a:t> </a:t>
            </a:r>
          </a:p>
          <a:p>
            <a:endParaRPr lang="en-AU" sz="2400" b="1" dirty="0"/>
          </a:p>
          <a:p>
            <a:r>
              <a:rPr lang="en-AU" sz="2400" b="1" dirty="0"/>
              <a:t>Similarly, in every encounter between individuals, inter-subjectivity generates subjectivity, through individuals’ part-calibration with, or dissent from, others’ posited interpretations of events, speech, and action.</a:t>
            </a:r>
            <a:r>
              <a:rPr lang="en-AU" sz="2400" b="1" dirty="0">
                <a:effectLst/>
              </a:rPr>
              <a:t> </a:t>
            </a:r>
            <a:endParaRPr lang="en-AU" sz="2400" b="1" dirty="0"/>
          </a:p>
          <a:p>
            <a:endParaRPr lang="en-AU" b="1" dirty="0"/>
          </a:p>
          <a:p>
            <a:endParaRPr lang="en-AU" b="1" dirty="0"/>
          </a:p>
        </p:txBody>
      </p:sp>
    </p:spTree>
    <p:extLst>
      <p:ext uri="{BB962C8B-B14F-4D97-AF65-F5344CB8AC3E}">
        <p14:creationId xmlns:p14="http://schemas.microsoft.com/office/powerpoint/2010/main" val="1958443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42138D-C482-CC4E-AE85-08085304698E}"/>
              </a:ext>
            </a:extLst>
          </p:cNvPr>
          <p:cNvSpPr/>
          <p:nvPr/>
        </p:nvSpPr>
        <p:spPr>
          <a:xfrm>
            <a:off x="805911" y="707806"/>
            <a:ext cx="10523349" cy="5386090"/>
          </a:xfrm>
          <a:prstGeom prst="rect">
            <a:avLst/>
          </a:prstGeom>
        </p:spPr>
        <p:txBody>
          <a:bodyPr wrap="square">
            <a:spAutoFit/>
          </a:bodyPr>
          <a:lstStyle/>
          <a:p>
            <a:pPr algn="just">
              <a:spcAft>
                <a:spcPts val="0"/>
              </a:spcAft>
            </a:pPr>
            <a:r>
              <a:rPr lang="en-AU" sz="4000" b="1" dirty="0">
                <a:solidFill>
                  <a:srgbClr val="FF0000"/>
                </a:solidFill>
                <a:ea typeface="Times New Roman" panose="02020603050405020304" pitchFamily="18" charset="0"/>
              </a:rPr>
              <a:t>3. Temporality</a:t>
            </a:r>
          </a:p>
          <a:p>
            <a:pPr algn="just">
              <a:spcAft>
                <a:spcPts val="0"/>
              </a:spcAft>
            </a:pPr>
            <a:endParaRPr lang="en-AU" dirty="0">
              <a:latin typeface="Times New Roman" panose="02020603050405020304" pitchFamily="18" charset="0"/>
              <a:ea typeface="Times New Roman" panose="02020603050405020304" pitchFamily="18" charset="0"/>
            </a:endParaRPr>
          </a:p>
          <a:p>
            <a:pPr algn="just">
              <a:spcAft>
                <a:spcPts val="0"/>
              </a:spcAft>
            </a:pPr>
            <a:r>
              <a:rPr lang="en-AU" sz="2200" b="1" dirty="0">
                <a:ea typeface="Times New Roman" panose="02020603050405020304" pitchFamily="18" charset="0"/>
              </a:rPr>
              <a:t>Individual-subjective and inter-subjective constitution/modification of the sense of the world is a </a:t>
            </a:r>
            <a:r>
              <a:rPr lang="en-AU" sz="2200" b="1" i="1" dirty="0">
                <a:ea typeface="Times New Roman" panose="02020603050405020304" pitchFamily="18" charset="0"/>
              </a:rPr>
              <a:t>temporal</a:t>
            </a:r>
            <a:r>
              <a:rPr lang="en-AU" sz="2200" b="1" dirty="0">
                <a:ea typeface="Times New Roman" panose="02020603050405020304" pitchFamily="18" charset="0"/>
              </a:rPr>
              <a:t> process, unfolding and emerging in time in the course of experience. </a:t>
            </a:r>
          </a:p>
          <a:p>
            <a:pPr algn="just">
              <a:spcAft>
                <a:spcPts val="0"/>
              </a:spcAft>
            </a:pPr>
            <a:endParaRPr lang="en-AU" sz="2200" b="1" dirty="0">
              <a:ea typeface="Times New Roman" panose="02020603050405020304" pitchFamily="18" charset="0"/>
            </a:endParaRPr>
          </a:p>
          <a:p>
            <a:pPr algn="just">
              <a:spcAft>
                <a:spcPts val="0"/>
              </a:spcAft>
            </a:pPr>
            <a:r>
              <a:rPr lang="en-AU" sz="2200" b="1" dirty="0">
                <a:ea typeface="Times New Roman" panose="02020603050405020304" pitchFamily="18" charset="0"/>
              </a:rPr>
              <a:t>A sequence of acts that perceive an (identical) thing under new conditions may either increase one’s intuitive knowledge of that entity, or contradict earlier intuitions so that the sense of what is acquired is modified or cancelled (Levinas 1995: 126). </a:t>
            </a:r>
          </a:p>
          <a:p>
            <a:pPr algn="just">
              <a:spcAft>
                <a:spcPts val="0"/>
              </a:spcAft>
            </a:pPr>
            <a:endParaRPr lang="en-AU" sz="2200" b="1" dirty="0">
              <a:ea typeface="Times New Roman" panose="02020603050405020304" pitchFamily="18" charset="0"/>
            </a:endParaRPr>
          </a:p>
          <a:p>
            <a:pPr algn="just">
              <a:spcAft>
                <a:spcPts val="0"/>
              </a:spcAft>
            </a:pPr>
            <a:r>
              <a:rPr lang="en-AU" sz="2200" b="1" dirty="0">
                <a:ea typeface="Times New Roman" panose="02020603050405020304" pitchFamily="18" charset="0"/>
              </a:rPr>
              <a:t>There is a tension in our perceptions between the influence of the past and the efficacy of the present, each of which are cast in the light of differing anticipations about the future. </a:t>
            </a:r>
          </a:p>
          <a:p>
            <a:pPr algn="just">
              <a:spcAft>
                <a:spcPts val="0"/>
              </a:spcAft>
            </a:pPr>
            <a:endParaRPr lang="en-AU" sz="2200" b="1" dirty="0">
              <a:ea typeface="Times New Roman" panose="02020603050405020304" pitchFamily="18" charset="0"/>
            </a:endParaRPr>
          </a:p>
          <a:p>
            <a:pPr algn="just">
              <a:spcAft>
                <a:spcPts val="0"/>
              </a:spcAft>
            </a:pPr>
            <a:r>
              <a:rPr lang="en-AU" sz="2200" b="1" dirty="0">
                <a:ea typeface="Times New Roman" panose="02020603050405020304" pitchFamily="18" charset="0"/>
              </a:rPr>
              <a:t>“Not the intense moment / isolated, with no before and after, / but a lifetime burning in every moment”, says T.S. Eliot (1952).</a:t>
            </a:r>
          </a:p>
        </p:txBody>
      </p:sp>
    </p:spTree>
    <p:extLst>
      <p:ext uri="{BB962C8B-B14F-4D97-AF65-F5344CB8AC3E}">
        <p14:creationId xmlns:p14="http://schemas.microsoft.com/office/powerpoint/2010/main" val="528768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42138D-C482-CC4E-AE85-08085304698E}"/>
              </a:ext>
            </a:extLst>
          </p:cNvPr>
          <p:cNvSpPr/>
          <p:nvPr/>
        </p:nvSpPr>
        <p:spPr>
          <a:xfrm>
            <a:off x="805911" y="490830"/>
            <a:ext cx="10724828" cy="6217087"/>
          </a:xfrm>
          <a:prstGeom prst="rect">
            <a:avLst/>
          </a:prstGeom>
        </p:spPr>
        <p:txBody>
          <a:bodyPr wrap="square">
            <a:spAutoFit/>
          </a:bodyPr>
          <a:lstStyle/>
          <a:p>
            <a:pPr algn="just">
              <a:spcAft>
                <a:spcPts val="0"/>
              </a:spcAft>
            </a:pPr>
            <a:r>
              <a:rPr lang="en-AU" sz="4000" b="1" dirty="0">
                <a:solidFill>
                  <a:srgbClr val="FF0000"/>
                </a:solidFill>
                <a:ea typeface="Times New Roman" panose="02020603050405020304" pitchFamily="18" charset="0"/>
              </a:rPr>
              <a:t>3. Temporality</a:t>
            </a:r>
          </a:p>
          <a:p>
            <a:pPr algn="just">
              <a:spcAft>
                <a:spcPts val="0"/>
              </a:spcAft>
            </a:pPr>
            <a:endParaRPr lang="en-AU" dirty="0">
              <a:latin typeface="Times New Roman" panose="02020603050405020304" pitchFamily="18" charset="0"/>
              <a:ea typeface="Times New Roman" panose="02020603050405020304" pitchFamily="18" charset="0"/>
            </a:endParaRPr>
          </a:p>
          <a:p>
            <a:pPr algn="just">
              <a:spcAft>
                <a:spcPts val="0"/>
              </a:spcAft>
            </a:pPr>
            <a:r>
              <a:rPr lang="en-AU" sz="2000" b="1" dirty="0"/>
              <a:t>Temporality is expressed in phenomenology’s idea of perceptual ‘</a:t>
            </a:r>
            <a:r>
              <a:rPr lang="en-AU" sz="2000" b="1" i="1" dirty="0"/>
              <a:t>horizons’ </a:t>
            </a:r>
            <a:r>
              <a:rPr lang="en-AU" sz="2000" b="1" dirty="0"/>
              <a:t>that inform constitution of the world and inter-subjective relations. Personal </a:t>
            </a:r>
            <a:r>
              <a:rPr lang="en-AU" sz="2000" b="1" i="1" dirty="0"/>
              <a:t>horizons of the past </a:t>
            </a:r>
            <a:r>
              <a:rPr lang="en-AU" sz="2000" b="1" dirty="0"/>
              <a:t>enter into one’s present perception both as sedimented history of one’s body and as recollections, habits and moods, fostered or unwanted.</a:t>
            </a:r>
          </a:p>
          <a:p>
            <a:pPr algn="just">
              <a:spcAft>
                <a:spcPts val="0"/>
              </a:spcAft>
            </a:pPr>
            <a:endParaRPr lang="en-AU" sz="2000" b="1" dirty="0"/>
          </a:p>
          <a:p>
            <a:pPr algn="just">
              <a:spcAft>
                <a:spcPts val="0"/>
              </a:spcAft>
            </a:pPr>
            <a:r>
              <a:rPr lang="en-AU" sz="2000" b="1" dirty="0"/>
              <a:t>There are also </a:t>
            </a:r>
            <a:r>
              <a:rPr lang="en-AU" sz="2000" b="1" i="1" dirty="0"/>
              <a:t>horizons of the future</a:t>
            </a:r>
            <a:r>
              <a:rPr lang="en-AU" sz="2000" b="1" dirty="0"/>
              <a:t>, present perceptions oriented by future anticipations, hopes, threats, and expectations. </a:t>
            </a:r>
          </a:p>
          <a:p>
            <a:pPr algn="just">
              <a:spcAft>
                <a:spcPts val="0"/>
              </a:spcAft>
            </a:pPr>
            <a:endParaRPr lang="en-AU" sz="2000" b="1" dirty="0">
              <a:ea typeface="Times New Roman" panose="02020603050405020304" pitchFamily="18" charset="0"/>
            </a:endParaRPr>
          </a:p>
          <a:p>
            <a:pPr algn="just">
              <a:spcAft>
                <a:spcPts val="0"/>
              </a:spcAft>
            </a:pPr>
            <a:r>
              <a:rPr lang="en-AU" sz="2000" b="1" dirty="0"/>
              <a:t>Horizons may also be understood more literally, as in phenomenology’s distinction between the perceptual processes of foregrounding and backgrounding, or of extracting a phenomenon from the background which usually accompanies it. </a:t>
            </a:r>
          </a:p>
          <a:p>
            <a:pPr algn="just">
              <a:spcAft>
                <a:spcPts val="0"/>
              </a:spcAft>
            </a:pPr>
            <a:endParaRPr lang="en-AU" sz="2000" b="1" dirty="0"/>
          </a:p>
          <a:p>
            <a:pPr algn="just">
              <a:spcAft>
                <a:spcPts val="0"/>
              </a:spcAft>
            </a:pPr>
            <a:r>
              <a:rPr lang="en-AU" sz="2000" b="1" dirty="0"/>
              <a:t>Levinas calls this a movement between focus and ‘fringe’, in which the existence of unperceived or ‘fringe’ properties of objects inheres in the possibility that they may become the central focus of attention. </a:t>
            </a:r>
          </a:p>
          <a:p>
            <a:pPr algn="just">
              <a:spcAft>
                <a:spcPts val="0"/>
              </a:spcAft>
            </a:pPr>
            <a:endParaRPr lang="en-AU" sz="2000" b="1" dirty="0"/>
          </a:p>
          <a:p>
            <a:pPr algn="just">
              <a:spcAft>
                <a:spcPts val="0"/>
              </a:spcAft>
            </a:pPr>
            <a:r>
              <a:rPr lang="en-AU" sz="2000" b="1" dirty="0"/>
              <a:t>“To be is to be experienced” (Levinas 1995: 149).</a:t>
            </a:r>
            <a:endParaRPr lang="en-AU" sz="2000" b="1" dirty="0">
              <a:ea typeface="Times New Roman" panose="02020603050405020304" pitchFamily="18" charset="0"/>
            </a:endParaRPr>
          </a:p>
        </p:txBody>
      </p:sp>
    </p:spTree>
    <p:extLst>
      <p:ext uri="{BB962C8B-B14F-4D97-AF65-F5344CB8AC3E}">
        <p14:creationId xmlns:p14="http://schemas.microsoft.com/office/powerpoint/2010/main" val="3465062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D72FAC-E8D8-AD4E-A2AE-279F5C43A938}"/>
              </a:ext>
            </a:extLst>
          </p:cNvPr>
          <p:cNvSpPr/>
          <p:nvPr/>
        </p:nvSpPr>
        <p:spPr>
          <a:xfrm>
            <a:off x="914400" y="535901"/>
            <a:ext cx="10089397" cy="6063198"/>
          </a:xfrm>
          <a:prstGeom prst="rect">
            <a:avLst/>
          </a:prstGeom>
        </p:spPr>
        <p:txBody>
          <a:bodyPr wrap="square">
            <a:spAutoFit/>
          </a:bodyPr>
          <a:lstStyle/>
          <a:p>
            <a:r>
              <a:rPr lang="en-AU" sz="4000" b="1" dirty="0">
                <a:solidFill>
                  <a:srgbClr val="FF0000"/>
                </a:solidFill>
              </a:rPr>
              <a:t>4. Spatiality</a:t>
            </a:r>
          </a:p>
          <a:p>
            <a:endParaRPr lang="en-AU" sz="2200" b="1" dirty="0"/>
          </a:p>
          <a:p>
            <a:r>
              <a:rPr lang="en-AU" sz="2200" b="1" dirty="0"/>
              <a:t>Individual-subjective and inter-subjective constitution/modification of the sense of the world is also a </a:t>
            </a:r>
            <a:r>
              <a:rPr lang="en-AU" sz="2200" b="1" i="1" dirty="0"/>
              <a:t>spatial</a:t>
            </a:r>
            <a:r>
              <a:rPr lang="en-AU" sz="2200" b="1" dirty="0"/>
              <a:t> process, unfolding and emerging in place in the course of experience.</a:t>
            </a:r>
          </a:p>
          <a:p>
            <a:endParaRPr lang="en-AU" sz="2200" b="1" dirty="0"/>
          </a:p>
          <a:p>
            <a:endParaRPr lang="en-AU" sz="2200" b="1" dirty="0"/>
          </a:p>
          <a:p>
            <a:r>
              <a:rPr lang="en-AU" sz="2200" b="1" dirty="0"/>
              <a:t>In losing your keys, </a:t>
            </a:r>
          </a:p>
          <a:p>
            <a:r>
              <a:rPr lang="en-AU" sz="2200" b="1" dirty="0"/>
              <a:t> </a:t>
            </a:r>
          </a:p>
          <a:p>
            <a:r>
              <a:rPr lang="en-AU" sz="2200" b="1" dirty="0"/>
              <a:t>“the world transforms into a map of potential key locations.</a:t>
            </a:r>
            <a:r>
              <a:rPr lang="en-AU" sz="2200" b="1" baseline="30000" dirty="0"/>
              <a:t> </a:t>
            </a:r>
            <a:r>
              <a:rPr lang="en-AU" sz="2200" b="1" dirty="0"/>
              <a:t>Every place – the pocket of your jacket, the slot behind the sofa, the chest of drawers by the door – is somewhere where the keys could be now, where they have been in the past, or where you might place them in the future. Not only are the spatial coordinates of your world now re-adjusted to the key search, so too are the temporal coordinates: what you did in the moments before you lost your key, and what you will do in the future, only make sense in relation to the lost keys” (</a:t>
            </a:r>
            <a:r>
              <a:rPr lang="en-AU" sz="2200" b="1" dirty="0" err="1"/>
              <a:t>Steinmuller</a:t>
            </a:r>
            <a:r>
              <a:rPr lang="en-AU" sz="2200" b="1" dirty="0"/>
              <a:t> 2019). </a:t>
            </a:r>
          </a:p>
          <a:p>
            <a:endParaRPr lang="en-AU" b="1" dirty="0"/>
          </a:p>
        </p:txBody>
      </p:sp>
    </p:spTree>
    <p:extLst>
      <p:ext uri="{BB962C8B-B14F-4D97-AF65-F5344CB8AC3E}">
        <p14:creationId xmlns:p14="http://schemas.microsoft.com/office/powerpoint/2010/main" val="4147036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TotalTime>
  <Words>1666</Words>
  <Application>Microsoft Macintosh PowerPoint</Application>
  <PresentationFormat>Widescreen</PresentationFormat>
  <Paragraphs>120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Cambria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33</cp:revision>
  <dcterms:created xsi:type="dcterms:W3CDTF">2021-06-09T04:02:38Z</dcterms:created>
  <dcterms:modified xsi:type="dcterms:W3CDTF">2021-06-10T02:28:20Z</dcterms:modified>
</cp:coreProperties>
</file>